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9" r:id="rId1"/>
  </p:sldMasterIdLst>
  <p:notesMasterIdLst>
    <p:notesMasterId r:id="rId4"/>
  </p:notesMasterIdLst>
  <p:sldIdLst>
    <p:sldId id="256" r:id="rId2"/>
    <p:sldId id="260" r:id="rId3"/>
  </p:sldIdLst>
  <p:sldSz cx="9144000" cy="5143500" type="screen16x9"/>
  <p:notesSz cx="51435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10" autoAdjust="0"/>
  </p:normalViewPr>
  <p:slideViewPr>
    <p:cSldViewPr snapToGrid="0" snapToObjects="1">
      <p:cViewPr varScale="1">
        <p:scale>
          <a:sx n="142" d="100"/>
          <a:sy n="142" d="100"/>
        </p:scale>
        <p:origin x="42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6999877624518"/>
          <c:y val="0.28858749126230326"/>
          <c:w val="0.53645422319298253"/>
          <c:h val="0.680698098091460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178-4155-AE20-E38E724DED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78-4155-AE20-E38E724DED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178-4155-AE20-E38E724DED7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78-4155-AE20-E38E724DED75}"/>
                </c:ext>
              </c:extLst>
            </c:dLbl>
            <c:dLbl>
              <c:idx val="1"/>
              <c:layout>
                <c:manualLayout>
                  <c:x val="1.9358422538360491E-3"/>
                  <c:y val="-0.2646739528670390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78-4155-AE20-E38E724DED7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78-4155-AE20-E38E724DE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Стабильность состава</c:v>
                </c:pt>
                <c:pt idx="1">
                  <c:v>Динамика прироста</c:v>
                </c:pt>
                <c:pt idx="2">
                  <c:v>Результаты соревнований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9-4368-AABC-685920C68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400" u="sng" dirty="0">
                <a:solidFill>
                  <a:srgbClr val="7030A0"/>
                </a:solidFill>
              </a:rPr>
              <a:t>Сохранность контингента 100</a:t>
            </a:r>
            <a:r>
              <a:rPr lang="ru-RU" u="sng" dirty="0">
                <a:solidFill>
                  <a:srgbClr val="7030A0"/>
                </a:solidFill>
              </a:rPr>
              <a:t>%</a:t>
            </a:r>
          </a:p>
        </c:rich>
      </c:tx>
      <c:layout>
        <c:manualLayout>
          <c:xMode val="edge"/>
          <c:yMode val="edge"/>
          <c:x val="0.11018746892197942"/>
          <c:y val="8.0387591904839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Сохранность контингента 100%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explosion val="4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403-48F7-964C-AEBA4C8379E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3-48F7-964C-AEBA4C8379E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403-48F7-964C-AEBA4C8379E6}"/>
              </c:ext>
            </c:extLst>
          </c:dPt>
          <c:dLbls>
            <c:dLbl>
              <c:idx val="0"/>
              <c:layout>
                <c:manualLayout>
                  <c:x val="2.5556223421446481E-2"/>
                  <c:y val="0.18352739864396331"/>
                </c:manualLayout>
              </c:layout>
              <c:tx>
                <c:rich>
                  <a:bodyPr/>
                  <a:lstStyle/>
                  <a:p>
                    <a:fld id="{4F670076-0F8E-4EC3-AC02-19C009BFD516}" type="CATEGORYNAME">
                      <a: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3F175AD-0AEA-4A28-9D73-343AC342475C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03-48F7-964C-AEBA4C8379E6}"/>
                </c:ext>
              </c:extLst>
            </c:dLbl>
            <c:dLbl>
              <c:idx val="1"/>
              <c:layout>
                <c:manualLayout>
                  <c:x val="-3.5361648379711653E-2"/>
                  <c:y val="0.12739187360839169"/>
                </c:manualLayout>
              </c:layout>
              <c:tx>
                <c:rich>
                  <a:bodyPr/>
                  <a:lstStyle/>
                  <a:p>
                    <a:fld id="{54437D52-7D24-4EDA-A86D-A7EA8EC291C2}" type="CATEGORYNAME">
                      <a: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baseline="0" dirty="0"/>
                      <a:t>
100%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14206327747568"/>
                      <c:h val="0.382903979985956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03-48F7-964C-AEBA4C8379E6}"/>
                </c:ext>
              </c:extLst>
            </c:dLbl>
            <c:dLbl>
              <c:idx val="2"/>
              <c:layout>
                <c:manualLayout>
                  <c:x val="0.33743505687746661"/>
                  <c:y val="0.170810597134392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Отчислены</a:t>
                    </a:r>
                    <a:r>
                      <a:rPr lang="ru-RU" sz="1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в течении года 0%</a:t>
                    </a:r>
                    <a:endParaRPr lang="ru-RU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82573831774018"/>
                      <c:h val="0.298168618967695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9403-48F7-964C-AEBA4C837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Кол-во обуч.</c:v>
                </c:pt>
                <c:pt idx="1">
                  <c:v>Освоили программу</c:v>
                </c:pt>
                <c:pt idx="2">
                  <c:v>отчисленны ы течении года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7-4368-9F41-225F2B4C81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3-48F7-964C-AEBA4C8379E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403-48F7-964C-AEBA4C8379E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03-48F7-964C-AEBA4C8379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Кол-во обуч.</c:v>
                </c:pt>
                <c:pt idx="1">
                  <c:v>Освоили программу</c:v>
                </c:pt>
                <c:pt idx="2">
                  <c:v>отчисленны ы течении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03-48F7-964C-AEBA4C8379E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4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180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397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588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8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65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97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396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0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437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149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445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862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8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0" Type="http://schemas.openxmlformats.org/officeDocument/2006/relationships/image" Target="../media/image8.jpg"/><Relationship Id="rId4" Type="http://schemas.openxmlformats.org/officeDocument/2006/relationships/image" Target="../media/image3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555792" y="5"/>
            <a:ext cx="6012630" cy="37702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 rot="480000">
            <a:off x="1985562" y="323157"/>
            <a:ext cx="2273575" cy="175740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 algn="ctr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00" b="1" u="sng" dirty="0">
                <a:solidFill>
                  <a:srgbClr val="72349D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Целевая аудитория:</a:t>
            </a:r>
            <a:endParaRPr lang="ru-RU" sz="1000" b="1" u="sng" dirty="0">
              <a:solidFill>
                <a:srgbClr val="72349D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от 6 до 9лет, заинтересованные в занятиях спортом и физической активностью, желающие развиваться в области каратэ киокусинкай. </a:t>
            </a:r>
          </a:p>
          <a:p>
            <a:pPr marL="0" indent="0" algn="ctr">
              <a:lnSpc>
                <a:spcPct val="80000"/>
              </a:lnSpc>
              <a:spcBef>
                <a:spcPts val="375"/>
              </a:spcBef>
              <a:buNone/>
            </a:pP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2"/>
          <p:cNvSpPr txBox="1"/>
          <p:nvPr/>
        </p:nvSpPr>
        <p:spPr>
          <a:xfrm rot="20959242">
            <a:off x="-27209" y="186495"/>
            <a:ext cx="1994469" cy="3154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00" b="1" u="sng" dirty="0">
                <a:solidFill>
                  <a:srgbClr val="72349D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Формы учебных занятий:</a:t>
            </a:r>
            <a:endParaRPr lang="en-US" sz="1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3"/>
          <p:cNvSpPr txBox="1"/>
          <p:nvPr/>
        </p:nvSpPr>
        <p:spPr>
          <a:xfrm rot="21238110">
            <a:off x="169569" y="1206128"/>
            <a:ext cx="1750260" cy="259917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0" indent="0">
              <a:lnSpc>
                <a:spcPct val="80000"/>
              </a:lnSpc>
              <a:spcBef>
                <a:spcPts val="375"/>
              </a:spcBef>
              <a:buNone/>
            </a:pPr>
            <a:r>
              <a:rPr lang="ru-RU" sz="1000" b="1" u="sng" dirty="0">
                <a:solidFill>
                  <a:srgbClr val="7234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</a:t>
            </a:r>
            <a:r>
              <a:rPr lang="en-US" sz="1050" b="1" u="sng" dirty="0">
                <a:solidFill>
                  <a:srgbClr val="7234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программы</a:t>
            </a:r>
            <a:r>
              <a:rPr lang="en-US" sz="1050" b="1" u="sng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05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</a:t>
            </a:r>
            <a:endParaRPr lang="ru-RU" sz="1050" b="1" dirty="0">
              <a:solidFill>
                <a:srgbClr val="333333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spcBef>
                <a:spcPts val="375"/>
              </a:spcBef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физических качеств и двигательных способностей у обучающихся посредствам занятий Киокусинкай, воспитание у обучающихся интереса и уважения к культуре своей малой родины.</a:t>
            </a:r>
          </a:p>
          <a:p>
            <a:pPr marL="0" indent="0" algn="ctr">
              <a:spcBef>
                <a:spcPts val="375"/>
              </a:spcBef>
              <a:buNone/>
            </a:pPr>
            <a:r>
              <a:rPr lang="en-US" sz="1050" dirty="0">
                <a:uFill>
                  <a:solidFill>
                    <a:srgbClr val="333333"/>
                  </a:solidFill>
                </a:u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.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5"/>
          <p:cNvSpPr txBox="1"/>
          <p:nvPr/>
        </p:nvSpPr>
        <p:spPr>
          <a:xfrm rot="20924889">
            <a:off x="-180690" y="338186"/>
            <a:ext cx="2338703" cy="152862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беседа, объяснение, </a:t>
            </a:r>
          </a:p>
          <a:p>
            <a:pPr algn="ctr"/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занятие </a:t>
            </a:r>
          </a:p>
          <a:p>
            <a:pPr algn="ctr"/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показ, используются различные соревновательные задания, спортивные состязания, занятие, игра.  </a:t>
            </a: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375"/>
              </a:spcBef>
              <a:buNone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8072">
            <a:off x="7482645" y="95958"/>
            <a:ext cx="1168821" cy="8229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11680" y="5"/>
            <a:ext cx="5020056" cy="83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7234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О КАЧЕСТВЕ РЕАЛИЗАЦИИ ДОПОЛНИТЕЛЬНОЙ ОБЩЕРАЗВИВАЮЩЕЙ ПРОГРАММЫ «МАУГЛИ»</a:t>
            </a:r>
            <a:endParaRPr lang="en-US" sz="1400" dirty="0"/>
          </a:p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sz="1400" b="1" dirty="0">
                <a:solidFill>
                  <a:srgbClr val="7234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дополнительного образования Растагар К.Н.</a:t>
            </a:r>
            <a:endParaRPr lang="en-US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7010" y="869416"/>
            <a:ext cx="1951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1000" u="sng" dirty="0">
                <a:solidFill>
                  <a:srgbClr val="72349D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Качество реализации </a:t>
            </a:r>
            <a:r>
              <a:rPr lang="ru-RU" sz="1000" u="sng" dirty="0">
                <a:solidFill>
                  <a:srgbClr val="72349D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программы:</a:t>
            </a:r>
            <a:endParaRPr lang="en-US" sz="1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061028406"/>
              </p:ext>
            </p:extLst>
          </p:nvPr>
        </p:nvGraphicFramePr>
        <p:xfrm>
          <a:off x="4947062" y="647106"/>
          <a:ext cx="2862320" cy="1774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810593" y="1219152"/>
            <a:ext cx="1951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</a:pPr>
            <a:r>
              <a:rPr lang="en-US" sz="1050" u="sng" dirty="0">
                <a:solidFill>
                  <a:srgbClr val="333333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1</a:t>
            </a:r>
            <a:r>
              <a:rPr lang="en-US" sz="1050" dirty="0">
                <a:solidFill>
                  <a:srgbClr val="333333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. Стабильность состава занимающихся, регулярность посещения ими тренировочных занятий.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20813" y="1126334"/>
            <a:ext cx="17853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</a:pPr>
            <a:r>
              <a:rPr lang="en-US" sz="1050" dirty="0">
                <a:solidFill>
                  <a:srgbClr val="333333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2. Динамика прироста индивидуальных показателей физической и специальной подготовленности занимающихся.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57676" y="2202487"/>
            <a:ext cx="1951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</a:pPr>
            <a:r>
              <a:rPr lang="en-US" sz="1000" dirty="0">
                <a:solidFill>
                  <a:srgbClr val="333333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3. Результаты участия в спортивных соревнованиях.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879963720"/>
              </p:ext>
            </p:extLst>
          </p:nvPr>
        </p:nvGraphicFramePr>
        <p:xfrm>
          <a:off x="0" y="3251285"/>
          <a:ext cx="3332339" cy="183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263490" y="1837813"/>
            <a:ext cx="7886700" cy="993775"/>
          </a:xfrm>
        </p:spPr>
        <p:txBody>
          <a:bodyPr>
            <a:normAutofit/>
          </a:bodyPr>
          <a:lstStyle/>
          <a:p>
            <a:r>
              <a:rPr lang="ru-RU" sz="1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оценки родителей</a:t>
            </a:r>
            <a:b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образования-100%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комфортность образовательной среды-100%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отношение с педагогом-100%</a:t>
            </a: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2145982" y="2309142"/>
            <a:ext cx="16060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141361" y="2459996"/>
            <a:ext cx="17743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142572" y="2600073"/>
            <a:ext cx="1762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99556" y="2417879"/>
            <a:ext cx="575733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C1473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          </a:t>
            </a:r>
          </a:p>
          <a:p>
            <a:pPr fontAlgn="ctr"/>
            <a:r>
              <a:rPr lang="ru-RU" sz="1200" b="1" dirty="0">
                <a:solidFill>
                  <a:srgbClr val="4C1473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                                   </a:t>
            </a:r>
            <a:r>
              <a:rPr lang="en-US" sz="1200" b="1" u="sng" dirty="0">
                <a:solidFill>
                  <a:srgbClr val="4C1473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Результативн</a:t>
            </a:r>
            <a:r>
              <a:rPr lang="ru-RU" sz="1200" b="1" u="sng" dirty="0">
                <a:solidFill>
                  <a:srgbClr val="4C1473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ость соревнований</a:t>
            </a:r>
          </a:p>
          <a:p>
            <a:pPr fontAlgn="ctr"/>
            <a:r>
              <a:rPr lang="en-US" sz="1200" dirty="0"/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города Железногорска  по киокусинкай 18.11.2023 г.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(ката)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 Орловской области по киокусинкай среди юниоров и юниорок ,юношей и девушек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10.12.2023г.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место(ката)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место(ката)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мероприятие по киокусинкай (открытое татами) 19.10.2024 г.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место(5 человек)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место(4 человека)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(6 человек)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Первенство  "Спортивная школа №1 города Орла" по киокусинкай 10.11.2024 г.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место(2 человека)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(5 человек)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место( 7 человек)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rgbClr val="4C1473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71" y="3174540"/>
            <a:ext cx="1176351" cy="160007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17" y="3180621"/>
            <a:ext cx="1127706" cy="157966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832" y="3180973"/>
            <a:ext cx="1109202" cy="160797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843" y="3180973"/>
            <a:ext cx="1092358" cy="157931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81" y="3178662"/>
            <a:ext cx="1143188" cy="162026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8496" y="3213406"/>
            <a:ext cx="1045016" cy="154688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439" y="0"/>
            <a:ext cx="7547960" cy="56169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3000" b="1" u="sng" dirty="0">
                <a:solidFill>
                  <a:srgbClr val="4C1473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Результаты и достижения</a:t>
            </a:r>
            <a:endParaRPr lang="en-US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369" y="47253"/>
            <a:ext cx="959518" cy="719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580" y="1513879"/>
            <a:ext cx="1094688" cy="14595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58" y="1513879"/>
            <a:ext cx="1094077" cy="14595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78" y="1513880"/>
            <a:ext cx="1094687" cy="14595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8223" y="1513878"/>
            <a:ext cx="1117681" cy="1490241"/>
          </a:xfrm>
          <a:prstGeom prst="rect">
            <a:avLst/>
          </a:prstGeom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5310390" y="1513880"/>
            <a:ext cx="3753518" cy="87988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-Обучающиеся проявляют устойчивый интерес к занятиям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-Сохранность контингента 100% за 2023-2024 г.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-Материал программы усваивается в полном объеме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-Высокий уровень знаний,умений,навыков имеют 81% обучающихся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326</Words>
  <Application>Microsoft Office PowerPoint</Application>
  <PresentationFormat>Экран (16:9)</PresentationFormat>
  <Paragraphs>44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Мониторинг оценки родителей  качества образования-100%  комфортность образовательной среды-100%  отношение с педагогом-100%</vt:lpstr>
      <vt:lpstr>Вывод: -Обучающиеся проявляют устойчивый интерес к занятиям -Сохранность контингента 100% за 2023-2024 г. -Материал программы усваивается в полном объеме -Высокий уровень знаний,умений,навыков имеют 81% обучающихся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dush1orel@outlook.com</cp:lastModifiedBy>
  <cp:revision>51</cp:revision>
  <dcterms:created xsi:type="dcterms:W3CDTF">2025-01-20T19:12:00Z</dcterms:created>
  <dcterms:modified xsi:type="dcterms:W3CDTF">2025-01-22T09:24:37Z</dcterms:modified>
</cp:coreProperties>
</file>